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66" r:id="rId5"/>
    <p:sldId id="259" r:id="rId6"/>
    <p:sldId id="260" r:id="rId7"/>
    <p:sldId id="267" r:id="rId8"/>
    <p:sldId id="261" r:id="rId9"/>
    <p:sldId id="262" r:id="rId10"/>
    <p:sldId id="263" r:id="rId11"/>
    <p:sldId id="268" r:id="rId12"/>
    <p:sldId id="264" r:id="rId13"/>
    <p:sldId id="269" r:id="rId14"/>
    <p:sldId id="270" r:id="rId15"/>
    <p:sldId id="278" r:id="rId16"/>
    <p:sldId id="276" r:id="rId17"/>
    <p:sldId id="271" r:id="rId18"/>
    <p:sldId id="265" r:id="rId19"/>
    <p:sldId id="272" r:id="rId20"/>
    <p:sldId id="273" r:id="rId21"/>
    <p:sldId id="274" r:id="rId22"/>
    <p:sldId id="275" r:id="rId23"/>
    <p:sldId id="277" r:id="rId24"/>
    <p:sldId id="279" r:id="rId25"/>
    <p:sldId id="280" r:id="rId26"/>
    <p:sldId id="285" r:id="rId27"/>
    <p:sldId id="287" r:id="rId28"/>
    <p:sldId id="286" r:id="rId29"/>
    <p:sldId id="289" r:id="rId30"/>
    <p:sldId id="288" r:id="rId31"/>
    <p:sldId id="281" r:id="rId32"/>
    <p:sldId id="284" r:id="rId33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Orta Stil 2 - Vurgu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67269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35695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2148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260856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lıntı 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0057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ğru veya Yanlı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496655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0102798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42655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87571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670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035906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02132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34326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9266341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92337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smtClean="0"/>
              <a:t>Resim eklemek için simgeyi tıklatın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34956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mtClean="0"/>
              <a:t>Asıl başlık stili için tıklatın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10AAF-5C26-4D5C-B2EE-BA3658535CF8}" type="datetimeFigureOut">
              <a:rPr lang="tr-TR" smtClean="0"/>
              <a:t>10.10.2022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54AD03B-8282-408B-B57E-D2100A17F179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16814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ctrTitle"/>
          </p:nvPr>
        </p:nvSpPr>
        <p:spPr>
          <a:xfrm>
            <a:off x="2589213" y="1466104"/>
            <a:ext cx="7793652" cy="838200"/>
          </a:xfrm>
        </p:spPr>
        <p:txBody>
          <a:bodyPr>
            <a:noAutofit/>
          </a:bodyPr>
          <a:lstStyle/>
          <a:p>
            <a:r>
              <a:rPr lang="tr-TR" sz="6000" dirty="0" smtClean="0"/>
              <a:t>Genel Bilgiler -Giriş</a:t>
            </a:r>
            <a:endParaRPr lang="tr-TR" sz="600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tr-TR" dirty="0" smtClean="0"/>
              <a:t>Hafta-1</a:t>
            </a:r>
            <a:endParaRPr lang="tr-TR" dirty="0"/>
          </a:p>
        </p:txBody>
      </p:sp>
      <p:sp>
        <p:nvSpPr>
          <p:cNvPr id="4" name="Unvan 1"/>
          <p:cNvSpPr txBox="1">
            <a:spLocks/>
          </p:cNvSpPr>
          <p:nvPr/>
        </p:nvSpPr>
        <p:spPr>
          <a:xfrm>
            <a:off x="1792800" y="2733367"/>
            <a:ext cx="8915399" cy="7767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3200" dirty="0" err="1" smtClean="0"/>
              <a:t>Processor</a:t>
            </a:r>
            <a:r>
              <a:rPr lang="tr-TR" sz="3200" dirty="0" smtClean="0"/>
              <a:t> – CPU –MPU –MCU - </a:t>
            </a:r>
            <a:r>
              <a:rPr lang="tr-TR" sz="3200" dirty="0" err="1" smtClean="0"/>
              <a:t>SoC</a:t>
            </a:r>
            <a:endParaRPr lang="tr-TR" sz="3200" dirty="0"/>
          </a:p>
        </p:txBody>
      </p:sp>
      <p:sp>
        <p:nvSpPr>
          <p:cNvPr id="5" name="Unvan 1"/>
          <p:cNvSpPr txBox="1">
            <a:spLocks/>
          </p:cNvSpPr>
          <p:nvPr/>
        </p:nvSpPr>
        <p:spPr>
          <a:xfrm>
            <a:off x="4797272" y="3366998"/>
            <a:ext cx="1453227" cy="77674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3200" dirty="0" smtClean="0"/>
              <a:t>ve</a:t>
            </a:r>
            <a:endParaRPr lang="tr-TR" sz="3200" dirty="0"/>
          </a:p>
        </p:txBody>
      </p:sp>
      <p:sp>
        <p:nvSpPr>
          <p:cNvPr id="6" name="Unvan 1"/>
          <p:cNvSpPr txBox="1">
            <a:spLocks/>
          </p:cNvSpPr>
          <p:nvPr/>
        </p:nvSpPr>
        <p:spPr>
          <a:xfrm>
            <a:off x="1950115" y="4107969"/>
            <a:ext cx="7429859" cy="70518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tr-TR" sz="3200" dirty="0" smtClean="0"/>
              <a:t>ARM Teknolojileri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58972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15844" y="44693"/>
            <a:ext cx="10794380" cy="780944"/>
          </a:xfrm>
        </p:spPr>
        <p:txBody>
          <a:bodyPr>
            <a:noAutofit/>
          </a:bodyPr>
          <a:lstStyle/>
          <a:p>
            <a:pPr algn="ctr"/>
            <a:r>
              <a:rPr lang="tr-TR" sz="2000" dirty="0" smtClean="0"/>
              <a:t>İşlemci (</a:t>
            </a:r>
            <a:r>
              <a:rPr lang="tr-TR" sz="2000" dirty="0" err="1" smtClean="0"/>
              <a:t>Processor</a:t>
            </a:r>
            <a:r>
              <a:rPr lang="tr-TR" sz="2000" dirty="0" smtClean="0"/>
              <a:t>), Mikroişlemci (</a:t>
            </a:r>
            <a:r>
              <a:rPr lang="tr-TR" sz="2000" dirty="0" err="1" smtClean="0"/>
              <a:t>Microprocessor</a:t>
            </a:r>
            <a:r>
              <a:rPr lang="tr-TR" sz="2000" dirty="0" smtClean="0"/>
              <a:t>), Merkezi İşlem Birimi (</a:t>
            </a:r>
            <a:r>
              <a:rPr lang="en-US" sz="2000" dirty="0" smtClean="0"/>
              <a:t>Central Processing Unit-CPU</a:t>
            </a:r>
            <a:r>
              <a:rPr lang="tr-TR" sz="2000" dirty="0" smtClean="0"/>
              <a:t>) ve </a:t>
            </a:r>
            <a:r>
              <a:rPr lang="tr-TR" sz="2000" dirty="0" err="1" smtClean="0"/>
              <a:t>SoC</a:t>
            </a:r>
            <a:endParaRPr lang="tr-TR" sz="20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20878" y="678427"/>
            <a:ext cx="8929070" cy="6076334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tr-TR" b="1" u="sng" dirty="0" err="1"/>
              <a:t>Processor</a:t>
            </a:r>
            <a:r>
              <a:rPr lang="tr-TR" b="1" u="sng" dirty="0"/>
              <a:t> </a:t>
            </a:r>
            <a:r>
              <a:rPr lang="tr-TR" b="1" u="sng" dirty="0" smtClean="0"/>
              <a:t>(İşlemci): </a:t>
            </a:r>
            <a:r>
              <a:rPr lang="tr-TR" dirty="0" smtClean="0"/>
              <a:t>İçinde bir veya daha fazla işlem birimi (PU) bulunduran fiziksel-</a:t>
            </a:r>
            <a:r>
              <a:rPr lang="tr-TR" dirty="0" err="1" smtClean="0"/>
              <a:t>slikon</a:t>
            </a:r>
            <a:r>
              <a:rPr lang="tr-TR" dirty="0" smtClean="0"/>
              <a:t> teknoloji ile üretilmiş birim. İşlem birimi (PU),  komut tanıma (</a:t>
            </a:r>
            <a:r>
              <a:rPr lang="tr-TR" dirty="0" err="1" smtClean="0"/>
              <a:t>Fetch</a:t>
            </a:r>
            <a:r>
              <a:rPr lang="tr-TR" dirty="0" smtClean="0"/>
              <a:t>/</a:t>
            </a:r>
            <a:r>
              <a:rPr lang="tr-TR" dirty="0" err="1" smtClean="0"/>
              <a:t>Decode</a:t>
            </a:r>
            <a:r>
              <a:rPr lang="tr-TR" dirty="0" smtClean="0"/>
              <a:t>), komut yürütme (</a:t>
            </a:r>
            <a:r>
              <a:rPr lang="tr-TR" dirty="0" err="1" smtClean="0"/>
              <a:t>Execute</a:t>
            </a:r>
            <a:r>
              <a:rPr lang="tr-TR" dirty="0" smtClean="0"/>
              <a:t>), Aritmetik ve Mantık (AL) işlemleri, </a:t>
            </a:r>
            <a:r>
              <a:rPr lang="tr-TR" dirty="0" err="1" smtClean="0"/>
              <a:t>matrix</a:t>
            </a:r>
            <a:r>
              <a:rPr lang="tr-TR" dirty="0" smtClean="0"/>
              <a:t> işlemleri, veri yolu kontrol işlemleri gibi işlemleri yürütür. </a:t>
            </a:r>
            <a:r>
              <a:rPr lang="tr-TR" u="sng" dirty="0" smtClean="0">
                <a:solidFill>
                  <a:srgbClr val="FF0000"/>
                </a:solidFill>
              </a:rPr>
              <a:t>İşlemci içinde bu fonksiyonları yerine getiren bu alt modüller, fiziksel olarak ayrı konumlarda (örneğin ayrı kartlarda) olabilirler. İlk işlemciler bu şekildeydi.</a:t>
            </a:r>
          </a:p>
          <a:p>
            <a:pPr algn="just"/>
            <a:r>
              <a:rPr lang="tr-TR" b="1" u="sng" dirty="0"/>
              <a:t>CPU</a:t>
            </a:r>
            <a:r>
              <a:rPr lang="tr-TR" dirty="0"/>
              <a:t>: </a:t>
            </a:r>
            <a:r>
              <a:rPr lang="tr-TR" dirty="0" err="1" smtClean="0"/>
              <a:t>İşlemcininin</a:t>
            </a:r>
            <a:r>
              <a:rPr lang="tr-TR" dirty="0" smtClean="0"/>
              <a:t> görevlerini yerine getiren tüm birimlerin tek bir </a:t>
            </a:r>
            <a:r>
              <a:rPr lang="tr-TR" dirty="0" err="1" smtClean="0"/>
              <a:t>chip</a:t>
            </a:r>
            <a:r>
              <a:rPr lang="tr-TR" dirty="0" smtClean="0"/>
              <a:t> içine yerleştirilmiş halidir. Aslında </a:t>
            </a:r>
            <a:r>
              <a:rPr lang="tr-TR" dirty="0"/>
              <a:t>günümüzde sıklıkla mikroişlemci ile birbirinin yerine kullanılsa da tam olarak aynı anlamı vermez. </a:t>
            </a:r>
            <a:r>
              <a:rPr lang="tr-TR" dirty="0" smtClean="0"/>
              <a:t>CPU’nun </a:t>
            </a:r>
            <a:r>
              <a:rPr lang="tr-TR" dirty="0"/>
              <a:t>görevi komut tanıma/çözümleme/yürütme ve ALU gibi temel işlevleri yerine getirmektir. </a:t>
            </a:r>
          </a:p>
          <a:p>
            <a:pPr algn="just"/>
            <a:r>
              <a:rPr lang="tr-TR" b="1" u="sng" dirty="0" err="1" smtClean="0"/>
              <a:t>Microprocessor</a:t>
            </a:r>
            <a:r>
              <a:rPr lang="tr-TR" b="1" u="sng" dirty="0" smtClean="0"/>
              <a:t> (Mikroişlemci-MPU)</a:t>
            </a:r>
            <a:r>
              <a:rPr lang="tr-TR" dirty="0" smtClean="0"/>
              <a:t>: CPU’nun daha gelişmiş halidir. İçinde CPU ile birlikte daha farklı spesifik birimleri de içerebilir. Bu haliyle klasik </a:t>
            </a:r>
            <a:r>
              <a:rPr lang="tr-TR" dirty="0" err="1" smtClean="0"/>
              <a:t>Processor’lere</a:t>
            </a:r>
            <a:r>
              <a:rPr lang="tr-TR" dirty="0" smtClean="0"/>
              <a:t> ve CPU’lara göre daha gelişilmiştir.  Bir MPU içinde birden fazla </a:t>
            </a:r>
            <a:r>
              <a:rPr lang="tr-TR" dirty="0"/>
              <a:t>CPU </a:t>
            </a:r>
            <a:r>
              <a:rPr lang="tr-TR" dirty="0" smtClean="0"/>
              <a:t>barındırabilir. </a:t>
            </a:r>
            <a:r>
              <a:rPr lang="tr-TR" dirty="0"/>
              <a:t>Bu yönüyle </a:t>
            </a:r>
            <a:r>
              <a:rPr lang="tr-TR" dirty="0" err="1"/>
              <a:t>microprocessor</a:t>
            </a:r>
            <a:r>
              <a:rPr lang="tr-TR" dirty="0"/>
              <a:t> daha gelişmiş bir donanım tanımına sahiptir. Öte yandan </a:t>
            </a:r>
            <a:r>
              <a:rPr lang="tr-TR" dirty="0" err="1"/>
              <a:t>single-core</a:t>
            </a:r>
            <a:r>
              <a:rPr lang="tr-TR" dirty="0"/>
              <a:t> </a:t>
            </a:r>
            <a:r>
              <a:rPr lang="tr-TR" dirty="0" err="1"/>
              <a:t>microprocessor’ler</a:t>
            </a:r>
            <a:r>
              <a:rPr lang="tr-TR" dirty="0"/>
              <a:t> bir yönüyle CPU olarak değerlendirilebilir. Diğer CPU tipleri: Dual-</a:t>
            </a:r>
            <a:r>
              <a:rPr lang="tr-TR" dirty="0" err="1"/>
              <a:t>Core</a:t>
            </a:r>
            <a:r>
              <a:rPr lang="tr-TR" dirty="0"/>
              <a:t>  </a:t>
            </a:r>
            <a:r>
              <a:rPr lang="tr-TR" dirty="0" err="1"/>
              <a:t>Quad-Core</a:t>
            </a:r>
            <a:r>
              <a:rPr lang="tr-TR" dirty="0"/>
              <a:t>   </a:t>
            </a:r>
            <a:r>
              <a:rPr lang="tr-TR" dirty="0" err="1"/>
              <a:t>Hexa-Core</a:t>
            </a:r>
            <a:r>
              <a:rPr lang="tr-TR" dirty="0"/>
              <a:t>   </a:t>
            </a:r>
            <a:r>
              <a:rPr lang="tr-TR" dirty="0" err="1"/>
              <a:t>Octa-Core</a:t>
            </a:r>
            <a:r>
              <a:rPr lang="tr-TR" dirty="0"/>
              <a:t>   </a:t>
            </a:r>
            <a:r>
              <a:rPr lang="tr-TR" dirty="0" err="1" smtClean="0"/>
              <a:t>Deca-Core</a:t>
            </a:r>
            <a:endParaRPr lang="tr-TR" dirty="0" smtClean="0"/>
          </a:p>
          <a:p>
            <a:pPr algn="just"/>
            <a:r>
              <a:rPr lang="tr-TR" b="1" dirty="0" err="1" smtClean="0"/>
              <a:t>SoC</a:t>
            </a:r>
            <a:r>
              <a:rPr lang="tr-TR" b="1" dirty="0" smtClean="0"/>
              <a:t> </a:t>
            </a:r>
            <a:r>
              <a:rPr lang="tr-TR" b="1" dirty="0" err="1" smtClean="0"/>
              <a:t>Chip</a:t>
            </a:r>
            <a:r>
              <a:rPr lang="tr-TR" b="1" dirty="0" smtClean="0"/>
              <a:t>’ </a:t>
            </a:r>
            <a:r>
              <a:rPr lang="tr-TR" b="1" dirty="0" err="1" smtClean="0"/>
              <a:t>ler</a:t>
            </a:r>
            <a:r>
              <a:rPr lang="tr-TR" dirty="0" smtClean="0"/>
              <a:t>: Aslında genel bir teknolojiyi ifade eden </a:t>
            </a:r>
            <a:r>
              <a:rPr lang="tr-TR" dirty="0" err="1" smtClean="0"/>
              <a:t>SoC</a:t>
            </a:r>
            <a:r>
              <a:rPr lang="tr-TR" dirty="0" smtClean="0"/>
              <a:t> (</a:t>
            </a:r>
            <a:r>
              <a:rPr lang="tr-TR" dirty="0" err="1" smtClean="0"/>
              <a:t>System</a:t>
            </a:r>
            <a:r>
              <a:rPr lang="tr-TR" dirty="0" smtClean="0"/>
              <a:t> on </a:t>
            </a:r>
            <a:r>
              <a:rPr lang="tr-TR" dirty="0" err="1" smtClean="0"/>
              <a:t>Chip</a:t>
            </a:r>
            <a:r>
              <a:rPr lang="tr-TR" dirty="0" smtClean="0"/>
              <a:t>), içinde işlemci ve diğer işlem birimlerini de barındıran işlemcilerdir. İçinde CPU, GPU, ses işlemcisi gibi işlemcileri de barındırabilir. CPU ve </a:t>
            </a:r>
            <a:r>
              <a:rPr lang="tr-TR" dirty="0" err="1" smtClean="0"/>
              <a:t>MPU’dan</a:t>
            </a:r>
            <a:r>
              <a:rPr lang="tr-TR" dirty="0" smtClean="0"/>
              <a:t> daha az enerji sağlar ve maliyeti daha uygundur. Genellikle mobil cihazlarda kullanılır. Bununla birlikte daha sonra göreceğimiz </a:t>
            </a:r>
            <a:r>
              <a:rPr lang="tr-TR" dirty="0" err="1" smtClean="0"/>
              <a:t>mikrokontröllörler</a:t>
            </a:r>
            <a:r>
              <a:rPr lang="tr-TR" dirty="0" smtClean="0"/>
              <a:t> (MCU) de </a:t>
            </a:r>
            <a:r>
              <a:rPr lang="tr-TR" dirty="0" err="1" smtClean="0"/>
              <a:t>SoC</a:t>
            </a:r>
            <a:r>
              <a:rPr lang="tr-TR" dirty="0" smtClean="0"/>
              <a:t> sınıfında sayılabilir. Ancak </a:t>
            </a:r>
            <a:r>
              <a:rPr lang="tr-TR" dirty="0" err="1" smtClean="0"/>
              <a:t>SoC’ler</a:t>
            </a:r>
            <a:r>
              <a:rPr lang="tr-TR" dirty="0" smtClean="0"/>
              <a:t> </a:t>
            </a:r>
            <a:r>
              <a:rPr lang="tr-TR" dirty="0" err="1" smtClean="0"/>
              <a:t>MCU’lara</a:t>
            </a:r>
            <a:r>
              <a:rPr lang="tr-TR" dirty="0" smtClean="0"/>
              <a:t> göre biraz daha gelişmiş bir teknolojiyi ifade eder dersek yanlış olmaz. </a:t>
            </a:r>
            <a:r>
              <a:rPr lang="tr-TR" dirty="0" err="1" smtClean="0"/>
              <a:t>SoC’ler</a:t>
            </a:r>
            <a:r>
              <a:rPr lang="tr-TR" dirty="0" smtClean="0"/>
              <a:t> amaca </a:t>
            </a:r>
            <a:r>
              <a:rPr lang="tr-TR" dirty="0" err="1" smtClean="0"/>
              <a:t>yöenlik</a:t>
            </a:r>
            <a:r>
              <a:rPr lang="tr-TR" dirty="0" smtClean="0"/>
              <a:t> de tasarlanabilir. Örnek olarak Bluetooth </a:t>
            </a:r>
            <a:r>
              <a:rPr lang="tr-TR" dirty="0" err="1" smtClean="0"/>
              <a:t>Low</a:t>
            </a:r>
            <a:r>
              <a:rPr lang="tr-TR" dirty="0" smtClean="0"/>
              <a:t> </a:t>
            </a:r>
            <a:r>
              <a:rPr lang="tr-TR" dirty="0" err="1" smtClean="0"/>
              <a:t>Energy</a:t>
            </a:r>
            <a:r>
              <a:rPr lang="tr-TR" dirty="0" smtClean="0"/>
              <a:t> için tasarlanmış </a:t>
            </a:r>
            <a:r>
              <a:rPr lang="tr-TR" dirty="0" err="1" smtClean="0"/>
              <a:t>SoC’ler</a:t>
            </a:r>
            <a:r>
              <a:rPr lang="tr-TR" dirty="0" smtClean="0"/>
              <a:t> gibi. Genel olarak farklı devreleri tek </a:t>
            </a:r>
            <a:r>
              <a:rPr lang="tr-TR" dirty="0" err="1" smtClean="0"/>
              <a:t>chip</a:t>
            </a:r>
            <a:r>
              <a:rPr lang="tr-TR" dirty="0" smtClean="0"/>
              <a:t> içinde barındıran sistemlerdir. </a:t>
            </a:r>
            <a:r>
              <a:rPr lang="tr-TR" dirty="0" err="1" smtClean="0"/>
              <a:t>SoC’ler</a:t>
            </a:r>
            <a:r>
              <a:rPr lang="tr-TR" dirty="0" smtClean="0"/>
              <a:t> işletim sistemlerini desteklerler (Örnek </a:t>
            </a:r>
            <a:r>
              <a:rPr lang="tr-TR" dirty="0" err="1" smtClean="0"/>
              <a:t>Android</a:t>
            </a:r>
            <a:r>
              <a:rPr lang="tr-TR" dirty="0"/>
              <a:t>)</a:t>
            </a:r>
          </a:p>
          <a:p>
            <a:pPr algn="just"/>
            <a:endParaRPr lang="tr-TR" dirty="0" smtClean="0"/>
          </a:p>
          <a:p>
            <a:pPr algn="just"/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8438" y="3609744"/>
            <a:ext cx="1827421" cy="113243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9948" y="2335714"/>
            <a:ext cx="1915911" cy="1024254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9948" y="775342"/>
            <a:ext cx="1984737" cy="1310596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438" y="5052778"/>
            <a:ext cx="1758595" cy="999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61" y="427463"/>
            <a:ext cx="8408832" cy="5886183"/>
          </a:xfrm>
        </p:spPr>
      </p:pic>
    </p:spTree>
    <p:extLst>
      <p:ext uri="{BB962C8B-B14F-4D97-AF65-F5344CB8AC3E}">
        <p14:creationId xmlns:p14="http://schemas.microsoft.com/office/powerpoint/2010/main" val="242234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88594" y="178061"/>
            <a:ext cx="8911687" cy="736339"/>
          </a:xfrm>
        </p:spPr>
        <p:txBody>
          <a:bodyPr/>
          <a:lstStyle/>
          <a:p>
            <a:r>
              <a:rPr lang="tr-TR" dirty="0" smtClean="0"/>
              <a:t>Peki ya GPU – APU –TPU-NPU 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3474" y="914400"/>
            <a:ext cx="10255675" cy="3166946"/>
          </a:xfrm>
        </p:spPr>
        <p:txBody>
          <a:bodyPr>
            <a:normAutofit fontScale="92500" lnSpcReduction="20000"/>
          </a:bodyPr>
          <a:lstStyle/>
          <a:p>
            <a:r>
              <a:rPr lang="tr-TR" b="1" u="sng" dirty="0"/>
              <a:t>GPU (</a:t>
            </a:r>
            <a:r>
              <a:rPr lang="tr-TR" b="1" u="sng" dirty="0" err="1"/>
              <a:t>Graphical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/>
              <a:t>Unit</a:t>
            </a:r>
            <a:r>
              <a:rPr lang="tr-TR" b="1" u="sng" dirty="0"/>
              <a:t>): </a:t>
            </a:r>
            <a:r>
              <a:rPr lang="tr-TR" dirty="0" smtClean="0"/>
              <a:t>Özel grafik işlemleri için geliştirilen özel işlemcilerdir. </a:t>
            </a:r>
            <a:r>
              <a:rPr lang="tr-TR" dirty="0" err="1" smtClean="0"/>
              <a:t>Pekçok</a:t>
            </a:r>
            <a:r>
              <a:rPr lang="tr-TR" dirty="0" smtClean="0"/>
              <a:t> matris işlemlerini çok çekirdekli işlemler üzerinde paralel yürütür. Böylece karmaşık matematiksel işlemleri CPU’nun üzerinden alır</a:t>
            </a:r>
          </a:p>
          <a:p>
            <a:endParaRPr lang="tr-TR" dirty="0"/>
          </a:p>
          <a:p>
            <a:r>
              <a:rPr lang="tr-TR" b="1" u="sng" dirty="0"/>
              <a:t>APU (</a:t>
            </a:r>
            <a:r>
              <a:rPr lang="tr-TR" b="1" u="sng" dirty="0" err="1"/>
              <a:t>Accelerated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/>
              <a:t>Unit</a:t>
            </a:r>
            <a:r>
              <a:rPr lang="tr-TR" b="1" u="sng" dirty="0"/>
              <a:t>): </a:t>
            </a:r>
            <a:r>
              <a:rPr lang="tr-TR" dirty="0" smtClean="0"/>
              <a:t>CPU, GPU ve bazı kontrol işlemlerini tek çip üzerinde barındırır. Ekonomik işlemci pazarı için piyasaya sürülür. </a:t>
            </a:r>
            <a:r>
              <a:rPr lang="tr-TR" dirty="0" err="1" smtClean="0"/>
              <a:t>SoC</a:t>
            </a:r>
            <a:r>
              <a:rPr lang="tr-TR" dirty="0" smtClean="0"/>
              <a:t> teknolojisidir.</a:t>
            </a:r>
          </a:p>
          <a:p>
            <a:endParaRPr lang="tr-TR" dirty="0"/>
          </a:p>
          <a:p>
            <a:r>
              <a:rPr lang="tr-TR" b="1" u="sng" dirty="0"/>
              <a:t>TPU (</a:t>
            </a:r>
            <a:r>
              <a:rPr lang="tr-TR" b="1" u="sng" dirty="0" err="1"/>
              <a:t>Tensor</a:t>
            </a:r>
            <a:r>
              <a:rPr lang="tr-TR" b="1" u="sng" dirty="0"/>
              <a:t> </a:t>
            </a:r>
            <a:r>
              <a:rPr lang="tr-TR" b="1" u="sng" dirty="0" err="1"/>
              <a:t>Processing</a:t>
            </a:r>
            <a:r>
              <a:rPr lang="tr-TR" b="1" u="sng" dirty="0"/>
              <a:t> </a:t>
            </a:r>
            <a:r>
              <a:rPr lang="tr-TR" b="1" u="sng" dirty="0" err="1" smtClean="0"/>
              <a:t>Unit</a:t>
            </a:r>
            <a:r>
              <a:rPr lang="tr-TR" b="1" u="sng" dirty="0" smtClean="0"/>
              <a:t>): </a:t>
            </a:r>
            <a:r>
              <a:rPr lang="tr-TR" dirty="0" smtClean="0"/>
              <a:t>Son yıllarda yapay zeka işlemleri için üretilmiş (</a:t>
            </a:r>
            <a:r>
              <a:rPr lang="tr-TR" dirty="0" err="1" smtClean="0"/>
              <a:t>Tensorflow</a:t>
            </a:r>
            <a:r>
              <a:rPr lang="tr-TR" dirty="0" smtClean="0"/>
              <a:t> tabanlı) özel işlemciler</a:t>
            </a:r>
          </a:p>
          <a:p>
            <a:endParaRPr lang="tr-TR" dirty="0" smtClean="0"/>
          </a:p>
          <a:p>
            <a:r>
              <a:rPr lang="tr-TR" b="1" u="sng" dirty="0" smtClean="0"/>
              <a:t>NPU(</a:t>
            </a:r>
            <a:r>
              <a:rPr lang="tr-TR" b="1" u="sng" dirty="0" err="1" smtClean="0"/>
              <a:t>Neural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Processing</a:t>
            </a:r>
            <a:r>
              <a:rPr lang="tr-TR" b="1" u="sng" dirty="0" smtClean="0"/>
              <a:t> </a:t>
            </a:r>
            <a:r>
              <a:rPr lang="tr-TR" b="1" u="sng" dirty="0" err="1" smtClean="0"/>
              <a:t>Unit</a:t>
            </a:r>
            <a:r>
              <a:rPr lang="tr-TR" b="1" u="sng" dirty="0"/>
              <a:t>)</a:t>
            </a:r>
            <a:r>
              <a:rPr lang="tr-TR" dirty="0"/>
              <a:t>: </a:t>
            </a:r>
            <a:r>
              <a:rPr lang="tr-TR" dirty="0" smtClean="0"/>
              <a:t>Yapay zeka ve Makine Öğrenmesine yönelik tasarlanan işlemci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3237" y="4423322"/>
            <a:ext cx="3557239" cy="223930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 rotWithShape="1">
          <a:blip r:embed="rId3"/>
          <a:srcRect b="18536"/>
          <a:stretch/>
        </p:blipFill>
        <p:spPr>
          <a:xfrm>
            <a:off x="288975" y="4429448"/>
            <a:ext cx="3055432" cy="2248331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326" y="4438475"/>
            <a:ext cx="3999842" cy="223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2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69179" y="178061"/>
            <a:ext cx="8911687" cy="73633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Mikroişlemciler ve diğer bilgisayar birimleri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46" y="707923"/>
            <a:ext cx="5460653" cy="2670503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220" y="4126429"/>
            <a:ext cx="4514927" cy="252835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663" y="3538510"/>
            <a:ext cx="6086783" cy="298197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286" y="707923"/>
            <a:ext cx="4468301" cy="334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33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061983" y="142330"/>
            <a:ext cx="8911687" cy="506600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İyi Bilinen </a:t>
            </a:r>
            <a:r>
              <a:rPr lang="tr-TR" dirty="0" err="1" smtClean="0"/>
              <a:t>MPU’lar</a:t>
            </a:r>
            <a:r>
              <a:rPr lang="tr-TR" dirty="0" smtClean="0"/>
              <a:t> ve </a:t>
            </a:r>
            <a:r>
              <a:rPr lang="tr-TR" dirty="0" err="1" smtClean="0"/>
              <a:t>SoC</a:t>
            </a:r>
            <a:r>
              <a:rPr lang="tr-TR" dirty="0" smtClean="0"/>
              <a:t> işlemciler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996" y="964636"/>
            <a:ext cx="2619375" cy="17430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734" y="1107511"/>
            <a:ext cx="2857500" cy="16002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597" y="1164661"/>
            <a:ext cx="2971800" cy="15430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848" y="3984674"/>
            <a:ext cx="3476625" cy="13144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1743" y="3804540"/>
            <a:ext cx="2409825" cy="189547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 rotWithShape="1">
          <a:blip r:embed="rId7"/>
          <a:srcRect l="60974" b="28304"/>
          <a:stretch/>
        </p:blipFill>
        <p:spPr>
          <a:xfrm>
            <a:off x="9449723" y="3594760"/>
            <a:ext cx="2237760" cy="2315036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 rotWithShape="1">
          <a:blip r:embed="rId7"/>
          <a:srcRect r="59088" b="29522"/>
          <a:stretch/>
        </p:blipFill>
        <p:spPr>
          <a:xfrm>
            <a:off x="4585828" y="3504045"/>
            <a:ext cx="2345915" cy="22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021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784214" y="62449"/>
            <a:ext cx="8701548" cy="61475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bazı MPU ve </a:t>
            </a:r>
            <a:r>
              <a:rPr lang="tr-TR" dirty="0" err="1" smtClean="0"/>
              <a:t>SoC’ler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6" y="637099"/>
            <a:ext cx="3168444" cy="2361893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872" y="826263"/>
            <a:ext cx="3603830" cy="221774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87" y="3593182"/>
            <a:ext cx="3584472" cy="264047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741" y="3547602"/>
            <a:ext cx="3535719" cy="26860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1058" y="3698466"/>
            <a:ext cx="4187861" cy="2535186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3457" y="753474"/>
            <a:ext cx="4022003" cy="264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641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60133" y="95980"/>
            <a:ext cx="8911687" cy="545929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MPU ve </a:t>
            </a:r>
            <a:r>
              <a:rPr lang="tr-TR" dirty="0" err="1" smtClean="0"/>
              <a:t>SoC</a:t>
            </a:r>
            <a:r>
              <a:rPr lang="tr-TR" dirty="0" smtClean="0"/>
              <a:t> işlemci Üreticileri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54663" y="1269810"/>
            <a:ext cx="2903307" cy="3087328"/>
          </a:xfrm>
        </p:spPr>
        <p:txBody>
          <a:bodyPr/>
          <a:lstStyle/>
          <a:p>
            <a:r>
              <a:rPr lang="tr-TR" b="1" dirty="0" smtClean="0"/>
              <a:t>İntel</a:t>
            </a:r>
          </a:p>
          <a:p>
            <a:r>
              <a:rPr lang="tr-TR" b="1" dirty="0" smtClean="0"/>
              <a:t>AMD</a:t>
            </a:r>
          </a:p>
          <a:p>
            <a:r>
              <a:rPr lang="tr-TR" b="1" dirty="0" err="1" smtClean="0"/>
              <a:t>Nvidia</a:t>
            </a:r>
            <a:endParaRPr lang="tr-TR" b="1" dirty="0" smtClean="0"/>
          </a:p>
          <a:p>
            <a:r>
              <a:rPr lang="tr-TR" b="1" dirty="0" err="1" smtClean="0"/>
              <a:t>Qualcomm</a:t>
            </a:r>
            <a:endParaRPr lang="tr-TR" b="1" dirty="0" smtClean="0"/>
          </a:p>
          <a:p>
            <a:r>
              <a:rPr lang="tr-TR" b="1" dirty="0" err="1" smtClean="0"/>
              <a:t>MediaTek</a:t>
            </a:r>
            <a:endParaRPr lang="tr-TR" b="1" dirty="0" smtClean="0"/>
          </a:p>
          <a:p>
            <a:r>
              <a:rPr lang="tr-TR" b="1" dirty="0" err="1" smtClean="0"/>
              <a:t>Huawei</a:t>
            </a:r>
            <a:endParaRPr lang="tr-TR" b="1" dirty="0" smtClean="0"/>
          </a:p>
          <a:p>
            <a:r>
              <a:rPr lang="tr-TR" b="1" dirty="0" err="1" smtClean="0"/>
              <a:t>Samsung</a:t>
            </a:r>
            <a:endParaRPr lang="tr-TR" b="1" dirty="0" smtClean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820" y="2086782"/>
            <a:ext cx="2517980" cy="21431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53" y="4866861"/>
            <a:ext cx="3028950" cy="15144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404" y="896771"/>
            <a:ext cx="2143125" cy="2143125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705" y="125246"/>
            <a:ext cx="2962275" cy="154305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139" y="2345532"/>
            <a:ext cx="2447925" cy="18669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729" y="4823481"/>
            <a:ext cx="3028950" cy="1514475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531" y="4985204"/>
            <a:ext cx="37147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4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887795" y="171826"/>
            <a:ext cx="10137928" cy="1280890"/>
          </a:xfrm>
        </p:spPr>
        <p:txBody>
          <a:bodyPr/>
          <a:lstStyle/>
          <a:p>
            <a:r>
              <a:rPr lang="tr-TR" dirty="0" smtClean="0"/>
              <a:t>MPU kullanan aygıtları ve bazı ek donanımları hatırlayalım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650" y="1685003"/>
            <a:ext cx="2790825" cy="16383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81" y="1617289"/>
            <a:ext cx="5870195" cy="177372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45" y="4278107"/>
            <a:ext cx="2619375" cy="17430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132" y="3623304"/>
            <a:ext cx="4303918" cy="286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07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611618" y="133457"/>
            <a:ext cx="8911687" cy="56907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Şimdi Gelelim </a:t>
            </a:r>
            <a:r>
              <a:rPr lang="tr-TR" dirty="0" err="1" smtClean="0"/>
              <a:t>Mikrokontrolörlere</a:t>
            </a:r>
            <a:r>
              <a:rPr lang="tr-TR" dirty="0" smtClean="0"/>
              <a:t> (MCU)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708265" y="776748"/>
            <a:ext cx="10011787" cy="5948517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CPU, RAM,ROM, I/O gibi birimlerini tek çip içinde barındıran sayısal entegrelerdir</a:t>
            </a:r>
          </a:p>
          <a:p>
            <a:endParaRPr lang="tr-TR" dirty="0"/>
          </a:p>
          <a:p>
            <a:r>
              <a:rPr lang="tr-TR" dirty="0" smtClean="0"/>
              <a:t>Bir başka değişle bir mikro-bilgisayarın bir çip içine sıkıştırılmış hali</a:t>
            </a:r>
          </a:p>
          <a:p>
            <a:endParaRPr lang="tr-TR" dirty="0"/>
          </a:p>
          <a:p>
            <a:r>
              <a:rPr lang="tr-TR" dirty="0" err="1" smtClean="0"/>
              <a:t>MPU’lara</a:t>
            </a:r>
            <a:r>
              <a:rPr lang="tr-TR" dirty="0" smtClean="0"/>
              <a:t> kısıtlı özelliktedir ancak bununla birlikte maliyetli ve düşük enerji tüketimi sağlar</a:t>
            </a:r>
          </a:p>
          <a:p>
            <a:endParaRPr lang="tr-TR" dirty="0"/>
          </a:p>
          <a:p>
            <a:r>
              <a:rPr lang="tr-TR" dirty="0" smtClean="0"/>
              <a:t>Gömülü sistemlerin gelişmesinde ki en önemli teknoloji</a:t>
            </a:r>
          </a:p>
          <a:p>
            <a:endParaRPr lang="tr-TR" dirty="0"/>
          </a:p>
          <a:p>
            <a:r>
              <a:rPr lang="tr-TR" dirty="0" err="1" smtClean="0"/>
              <a:t>Programlanabilirlik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Çoklu protokol desteği</a:t>
            </a:r>
          </a:p>
          <a:p>
            <a:endParaRPr lang="tr-TR" dirty="0"/>
          </a:p>
          <a:p>
            <a:r>
              <a:rPr lang="tr-TR" dirty="0" smtClean="0"/>
              <a:t>RTOS desteği</a:t>
            </a:r>
          </a:p>
          <a:p>
            <a:endParaRPr lang="tr-TR" dirty="0"/>
          </a:p>
          <a:p>
            <a:r>
              <a:rPr lang="tr-TR" dirty="0" err="1" smtClean="0"/>
              <a:t>SoC</a:t>
            </a:r>
            <a:r>
              <a:rPr lang="tr-TR" dirty="0" smtClean="0"/>
              <a:t> tanımına uysalar da </a:t>
            </a:r>
            <a:r>
              <a:rPr lang="tr-TR" dirty="0" err="1" smtClean="0"/>
              <a:t>SoC</a:t>
            </a:r>
            <a:r>
              <a:rPr lang="tr-TR" dirty="0" smtClean="0"/>
              <a:t> işlemcilere göre daha düşük </a:t>
            </a:r>
            <a:r>
              <a:rPr lang="tr-TR" dirty="0" err="1" smtClean="0"/>
              <a:t>spesifikasyona</a:t>
            </a:r>
            <a:r>
              <a:rPr lang="tr-TR" dirty="0" smtClean="0"/>
              <a:t> sahiptirler. </a:t>
            </a:r>
            <a:r>
              <a:rPr lang="tr-TR" dirty="0" err="1" smtClean="0"/>
              <a:t>SoC</a:t>
            </a:r>
            <a:r>
              <a:rPr lang="tr-TR" dirty="0"/>
              <a:t> </a:t>
            </a:r>
            <a:r>
              <a:rPr lang="tr-TR" dirty="0" smtClean="0"/>
              <a:t>işlemcilere göre daha uygun fiyatlı ve düşük enerji tüketimine sahiptir. Bununla birlikte </a:t>
            </a:r>
            <a:r>
              <a:rPr lang="tr-TR" dirty="0" err="1" smtClean="0"/>
              <a:t>MCU’lar</a:t>
            </a:r>
            <a:r>
              <a:rPr lang="tr-TR" dirty="0" smtClean="0"/>
              <a:t> </a:t>
            </a:r>
            <a:r>
              <a:rPr lang="tr-TR" dirty="0" err="1" smtClean="0"/>
              <a:t>SoC</a:t>
            </a:r>
            <a:r>
              <a:rPr lang="tr-TR" dirty="0" smtClean="0"/>
              <a:t> </a:t>
            </a:r>
            <a:r>
              <a:rPr lang="tr-TR" dirty="0" err="1" smtClean="0"/>
              <a:t>chip’ler</a:t>
            </a:r>
            <a:r>
              <a:rPr lang="tr-TR" dirty="0" smtClean="0"/>
              <a:t>  olarak piyasa da sunulur. Bu nedenle biz </a:t>
            </a:r>
            <a:r>
              <a:rPr lang="tr-TR" dirty="0" err="1" smtClean="0"/>
              <a:t>SoC’leri</a:t>
            </a:r>
            <a:r>
              <a:rPr lang="tr-TR" dirty="0" smtClean="0"/>
              <a:t> </a:t>
            </a:r>
            <a:r>
              <a:rPr lang="tr-TR" dirty="0" err="1" smtClean="0"/>
              <a:t>SoC</a:t>
            </a:r>
            <a:r>
              <a:rPr lang="tr-TR" dirty="0" smtClean="0"/>
              <a:t>-MCU ve </a:t>
            </a:r>
            <a:r>
              <a:rPr lang="tr-TR" dirty="0" err="1" smtClean="0"/>
              <a:t>SoC</a:t>
            </a:r>
            <a:r>
              <a:rPr lang="tr-TR" dirty="0" smtClean="0"/>
              <a:t>-MPU olarak sınıflandırabiliriz.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64560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795351" y="250484"/>
            <a:ext cx="3335927" cy="545929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MCU’lar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2" y="1386348"/>
            <a:ext cx="6617111" cy="504683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62" y="2527966"/>
            <a:ext cx="4918543" cy="327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9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tr-TR" dirty="0" smtClean="0"/>
              <a:t>Kaynaklar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50380" y="2133600"/>
            <a:ext cx="10214518" cy="3777622"/>
          </a:xfrm>
        </p:spPr>
        <p:txBody>
          <a:bodyPr/>
          <a:lstStyle/>
          <a:p>
            <a:endParaRPr lang="tr-TR" dirty="0" smtClean="0"/>
          </a:p>
          <a:p>
            <a:r>
              <a:rPr lang="en-US" b="1" dirty="0"/>
              <a:t>Computer </a:t>
            </a:r>
            <a:r>
              <a:rPr lang="en-US" b="1" dirty="0" smtClean="0"/>
              <a:t>Organization</a:t>
            </a:r>
            <a:r>
              <a:rPr lang="tr-TR" b="1" dirty="0" smtClean="0"/>
              <a:t> </a:t>
            </a:r>
            <a:r>
              <a:rPr lang="en-US" b="1" dirty="0" smtClean="0"/>
              <a:t>and Architecture</a:t>
            </a:r>
            <a:r>
              <a:rPr lang="tr-TR" b="1" dirty="0" smtClean="0"/>
              <a:t> </a:t>
            </a:r>
            <a:r>
              <a:rPr lang="en-US" b="1" dirty="0" smtClean="0"/>
              <a:t>Designing </a:t>
            </a:r>
            <a:r>
              <a:rPr lang="en-US" b="1" dirty="0"/>
              <a:t>for </a:t>
            </a:r>
            <a:r>
              <a:rPr lang="en-US" b="1" dirty="0" smtClean="0"/>
              <a:t>Performance</a:t>
            </a:r>
            <a:r>
              <a:rPr lang="tr-TR" b="1" dirty="0"/>
              <a:t>- </a:t>
            </a:r>
            <a:r>
              <a:rPr lang="tr-TR" dirty="0"/>
              <a:t>William </a:t>
            </a:r>
            <a:r>
              <a:rPr lang="tr-TR" dirty="0" err="1" smtClean="0"/>
              <a:t>Stallings</a:t>
            </a:r>
            <a:endParaRPr lang="tr-TR" dirty="0" smtClean="0"/>
          </a:p>
          <a:p>
            <a:endParaRPr lang="tr-TR" dirty="0" smtClean="0"/>
          </a:p>
          <a:p>
            <a:r>
              <a:rPr lang="tr-TR" b="1" dirty="0"/>
              <a:t>MasteringSTM32</a:t>
            </a:r>
            <a:r>
              <a:rPr lang="tr-TR" dirty="0"/>
              <a:t> - </a:t>
            </a:r>
            <a:r>
              <a:rPr lang="tr-TR" dirty="0" err="1"/>
              <a:t>Carmine</a:t>
            </a:r>
            <a:r>
              <a:rPr lang="tr-TR" dirty="0"/>
              <a:t> </a:t>
            </a:r>
            <a:r>
              <a:rPr lang="tr-TR" dirty="0" err="1"/>
              <a:t>Noviello</a:t>
            </a:r>
            <a:endParaRPr lang="tr-TR" dirty="0"/>
          </a:p>
          <a:p>
            <a:endParaRPr lang="tr-TR" dirty="0" smtClean="0"/>
          </a:p>
          <a:p>
            <a:endParaRPr lang="tr-TR" dirty="0" smtClean="0"/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4381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91569" y="0"/>
            <a:ext cx="4279823" cy="408277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İyi Bilinen </a:t>
            </a:r>
            <a:r>
              <a:rPr lang="tr-TR" dirty="0" err="1" smtClean="0"/>
              <a:t>MCU’lar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06" y="619794"/>
            <a:ext cx="1905000" cy="181927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2544" y="881915"/>
            <a:ext cx="2171700" cy="210502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650" y="908278"/>
            <a:ext cx="2765583" cy="2078662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06" y="2824788"/>
            <a:ext cx="1550797" cy="1550797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6171" y="4641163"/>
            <a:ext cx="3204741" cy="211049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6741" y="3872372"/>
            <a:ext cx="2238375" cy="204787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4551" y="908278"/>
            <a:ext cx="2181225" cy="2095500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779" y="4896309"/>
            <a:ext cx="1695450" cy="1600200"/>
          </a:xfrm>
          <a:prstGeom prst="rect">
            <a:avLst/>
          </a:prstGeom>
        </p:spPr>
      </p:pic>
      <p:pic>
        <p:nvPicPr>
          <p:cNvPr id="13" name="Resim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0484" y="4550324"/>
            <a:ext cx="2440908" cy="180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993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48333" y="279981"/>
            <a:ext cx="6324932" cy="467271"/>
          </a:xfrm>
        </p:spPr>
        <p:txBody>
          <a:bodyPr>
            <a:normAutofit fontScale="90000"/>
          </a:bodyPr>
          <a:lstStyle/>
          <a:p>
            <a:r>
              <a:rPr lang="tr-TR" dirty="0" err="1" smtClean="0"/>
              <a:t>MCU’lar</a:t>
            </a:r>
            <a:r>
              <a:rPr lang="tr-TR" dirty="0" smtClean="0"/>
              <a:t> neden önemli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879" y="1450259"/>
            <a:ext cx="5009844" cy="364561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250" y="1450259"/>
            <a:ext cx="5732821" cy="364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60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46447" y="-17290"/>
            <a:ext cx="6695767" cy="248656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Bazı Lider MCU Üreticileri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73366" y="678426"/>
            <a:ext cx="6692440" cy="3480619"/>
          </a:xfrm>
        </p:spPr>
        <p:txBody>
          <a:bodyPr>
            <a:normAutofit fontScale="92500" lnSpcReduction="10000"/>
          </a:bodyPr>
          <a:lstStyle/>
          <a:p>
            <a:r>
              <a:rPr lang="tr-TR" sz="2800" b="1" dirty="0" err="1" smtClean="0"/>
              <a:t>Infineon</a:t>
            </a:r>
            <a:r>
              <a:rPr lang="tr-TR" sz="2800" b="1" dirty="0" smtClean="0"/>
              <a:t> </a:t>
            </a:r>
            <a:r>
              <a:rPr lang="tr-TR" sz="2800" b="1" dirty="0"/>
              <a:t>Technologies AG</a:t>
            </a:r>
          </a:p>
          <a:p>
            <a:r>
              <a:rPr lang="tr-TR" sz="2800" b="1" dirty="0" err="1"/>
              <a:t>Microchip</a:t>
            </a:r>
            <a:r>
              <a:rPr lang="tr-TR" sz="2800" b="1" dirty="0"/>
              <a:t> </a:t>
            </a:r>
            <a:r>
              <a:rPr lang="tr-TR" sz="2800" b="1" dirty="0" err="1"/>
              <a:t>Technology</a:t>
            </a:r>
            <a:r>
              <a:rPr lang="tr-TR" sz="2800" b="1" dirty="0"/>
              <a:t> </a:t>
            </a:r>
            <a:r>
              <a:rPr lang="tr-TR" sz="2800" b="1" dirty="0" err="1"/>
              <a:t>Inc</a:t>
            </a:r>
            <a:r>
              <a:rPr lang="tr-TR" sz="2800" b="1" dirty="0"/>
              <a:t>.</a:t>
            </a:r>
          </a:p>
          <a:p>
            <a:r>
              <a:rPr lang="tr-TR" sz="2800" b="1" dirty="0"/>
              <a:t>NXP </a:t>
            </a:r>
            <a:r>
              <a:rPr lang="tr-TR" sz="2800" b="1" dirty="0" err="1"/>
              <a:t>Semiconductor</a:t>
            </a:r>
            <a:endParaRPr lang="tr-TR" sz="2800" b="1" dirty="0"/>
          </a:p>
          <a:p>
            <a:r>
              <a:rPr lang="tr-TR" sz="2800" b="1" dirty="0" err="1"/>
              <a:t>Renesas</a:t>
            </a:r>
            <a:r>
              <a:rPr lang="tr-TR" sz="2800" b="1" dirty="0"/>
              <a:t> </a:t>
            </a:r>
            <a:r>
              <a:rPr lang="tr-TR" sz="2800" b="1" dirty="0" err="1"/>
              <a:t>Electronics</a:t>
            </a:r>
            <a:r>
              <a:rPr lang="tr-TR" sz="2800" b="1" dirty="0"/>
              <a:t> Corporation</a:t>
            </a:r>
          </a:p>
          <a:p>
            <a:r>
              <a:rPr lang="tr-TR" sz="2800" b="1" dirty="0" err="1" smtClean="0"/>
              <a:t>STMicroelectronics</a:t>
            </a:r>
            <a:r>
              <a:rPr lang="tr-TR" sz="2800" b="1" dirty="0" smtClean="0"/>
              <a:t> (STM)</a:t>
            </a:r>
            <a:endParaRPr lang="tr-TR" sz="2800" b="1" dirty="0"/>
          </a:p>
          <a:p>
            <a:r>
              <a:rPr lang="tr-TR" sz="2800" b="1" dirty="0"/>
              <a:t>Texas Instruments </a:t>
            </a:r>
            <a:r>
              <a:rPr lang="tr-TR" sz="2800" b="1" dirty="0" err="1" smtClean="0"/>
              <a:t>Incorporated</a:t>
            </a:r>
            <a:r>
              <a:rPr lang="tr-TR" sz="2800" b="1" dirty="0" smtClean="0"/>
              <a:t> (TI)</a:t>
            </a:r>
          </a:p>
          <a:p>
            <a:r>
              <a:rPr lang="tr-TR" sz="2800" b="1" dirty="0" err="1"/>
              <a:t>Espressif</a:t>
            </a:r>
            <a:r>
              <a:rPr lang="tr-TR" sz="2800" b="1" dirty="0"/>
              <a:t> </a:t>
            </a:r>
            <a:r>
              <a:rPr lang="tr-TR" sz="2800" b="1" dirty="0" err="1"/>
              <a:t>Systems</a:t>
            </a:r>
            <a:endParaRPr lang="tr-TR" sz="2800" b="1" dirty="0"/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986" y="553983"/>
            <a:ext cx="3219450" cy="141922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5873" y="2167401"/>
            <a:ext cx="2143125" cy="214312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3560" y="5316641"/>
            <a:ext cx="2604320" cy="1171944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483" y="2286463"/>
            <a:ext cx="1905000" cy="190500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91" y="4414680"/>
            <a:ext cx="3667301" cy="2387703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2184" y="4283488"/>
            <a:ext cx="3435299" cy="2574512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1822" y="4397700"/>
            <a:ext cx="3841955" cy="6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2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438500" y="220987"/>
            <a:ext cx="6580571" cy="496767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MPU ve MCU arasındaki farklar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555" y="2402450"/>
            <a:ext cx="8505672" cy="414704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418" y="1120875"/>
            <a:ext cx="2535659" cy="1794975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482" y="1027432"/>
            <a:ext cx="2537410" cy="188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07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30809" y="201322"/>
            <a:ext cx="8911687" cy="673748"/>
          </a:xfrm>
        </p:spPr>
        <p:txBody>
          <a:bodyPr/>
          <a:lstStyle/>
          <a:p>
            <a:r>
              <a:rPr lang="tr-TR" dirty="0" smtClean="0"/>
              <a:t>Nedir bu ARM olayı ve Niçin?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891120" y="1071716"/>
            <a:ext cx="9553627" cy="4935793"/>
          </a:xfrm>
        </p:spPr>
        <p:txBody>
          <a:bodyPr>
            <a:normAutofit fontScale="92500" lnSpcReduction="20000"/>
          </a:bodyPr>
          <a:lstStyle/>
          <a:p>
            <a:r>
              <a:rPr lang="tr-TR" dirty="0" smtClean="0"/>
              <a:t>Uzun adı </a:t>
            </a:r>
            <a:r>
              <a:rPr lang="tr-TR" b="1" dirty="0" smtClean="0"/>
              <a:t>Advanced </a:t>
            </a:r>
            <a:r>
              <a:rPr lang="tr-TR" b="1" dirty="0"/>
              <a:t>RISC Machine </a:t>
            </a:r>
            <a:r>
              <a:rPr lang="tr-TR" dirty="0"/>
              <a:t>(Eski adı  </a:t>
            </a:r>
            <a:r>
              <a:rPr lang="tr-TR" dirty="0" err="1"/>
              <a:t>Acorn</a:t>
            </a:r>
            <a:r>
              <a:rPr lang="tr-TR" dirty="0"/>
              <a:t> RISC Machine</a:t>
            </a:r>
            <a:r>
              <a:rPr lang="tr-TR" dirty="0" smtClean="0"/>
              <a:t>) olan dünyanın önde gelen teknoloji firmalarından biri ve ARM </a:t>
            </a:r>
            <a:r>
              <a:rPr lang="tr-TR" dirty="0" err="1" smtClean="0"/>
              <a:t>mimari’nin</a:t>
            </a:r>
            <a:r>
              <a:rPr lang="tr-TR" dirty="0" smtClean="0"/>
              <a:t> </a:t>
            </a:r>
            <a:r>
              <a:rPr lang="tr-TR" dirty="0" err="1" smtClean="0"/>
              <a:t>üzreticisi</a:t>
            </a:r>
            <a:endParaRPr lang="tr-TR" dirty="0" smtClean="0"/>
          </a:p>
          <a:p>
            <a:endParaRPr lang="tr-TR" dirty="0"/>
          </a:p>
          <a:p>
            <a:r>
              <a:rPr lang="tr-TR" dirty="0" smtClean="0"/>
              <a:t>2016 yılında </a:t>
            </a:r>
            <a:r>
              <a:rPr lang="tr-TR" dirty="0" err="1" smtClean="0"/>
              <a:t>Softbank</a:t>
            </a:r>
            <a:r>
              <a:rPr lang="tr-TR" dirty="0" smtClean="0"/>
              <a:t> tarafından satın alınmış (Her ne kadar şu aralar </a:t>
            </a:r>
            <a:r>
              <a:rPr lang="tr-TR" dirty="0" err="1" smtClean="0"/>
              <a:t>Nvidia</a:t>
            </a:r>
            <a:r>
              <a:rPr lang="tr-TR" dirty="0" smtClean="0"/>
              <a:t> tarafından alınmak istense de) ve değeri 40 milyar dolar civarı olan bir marka</a:t>
            </a:r>
          </a:p>
          <a:p>
            <a:endParaRPr lang="tr-TR" dirty="0"/>
          </a:p>
          <a:p>
            <a:r>
              <a:rPr lang="tr-TR" dirty="0" smtClean="0"/>
              <a:t>Köken olarak bir İngiliz firması</a:t>
            </a:r>
          </a:p>
          <a:p>
            <a:endParaRPr lang="tr-TR" dirty="0"/>
          </a:p>
          <a:p>
            <a:r>
              <a:rPr lang="tr-TR" dirty="0" smtClean="0"/>
              <a:t>Ürettiği işlemci mimarilerinin lisanlarını işlemci üreten firmalara satmaktadır</a:t>
            </a:r>
          </a:p>
          <a:p>
            <a:endParaRPr lang="tr-TR" dirty="0"/>
          </a:p>
          <a:p>
            <a:r>
              <a:rPr lang="tr-TR" dirty="0" err="1" smtClean="0"/>
              <a:t>Pekçok</a:t>
            </a:r>
            <a:r>
              <a:rPr lang="tr-TR" dirty="0" smtClean="0"/>
              <a:t> firma ARM mimari kullanan işlemciler üretmektedir. Mimari’den kasıt</a:t>
            </a:r>
          </a:p>
          <a:p>
            <a:pPr lvl="1"/>
            <a:r>
              <a:rPr lang="tr-TR" dirty="0" smtClean="0"/>
              <a:t>ISA (</a:t>
            </a:r>
            <a:r>
              <a:rPr lang="tr-TR" dirty="0" err="1" smtClean="0"/>
              <a:t>Instruction</a:t>
            </a:r>
            <a:r>
              <a:rPr lang="tr-TR" dirty="0" smtClean="0"/>
              <a:t> set </a:t>
            </a:r>
            <a:r>
              <a:rPr lang="tr-TR" dirty="0" err="1" smtClean="0"/>
              <a:t>architecture</a:t>
            </a:r>
            <a:r>
              <a:rPr lang="tr-TR" dirty="0" smtClean="0"/>
              <a:t>)</a:t>
            </a:r>
          </a:p>
          <a:p>
            <a:pPr lvl="1"/>
            <a:r>
              <a:rPr lang="tr-TR" dirty="0" err="1" smtClean="0"/>
              <a:t>Execution</a:t>
            </a:r>
            <a:r>
              <a:rPr lang="tr-TR" dirty="0" smtClean="0"/>
              <a:t> Model</a:t>
            </a:r>
          </a:p>
          <a:p>
            <a:pPr lvl="1"/>
            <a:r>
              <a:rPr lang="tr-TR" dirty="0" smtClean="0"/>
              <a:t>Hafıza yönetimi ve mimarisi</a:t>
            </a:r>
          </a:p>
          <a:p>
            <a:pPr lvl="1"/>
            <a:r>
              <a:rPr lang="tr-TR" dirty="0" err="1" smtClean="0"/>
              <a:t>Instruction</a:t>
            </a:r>
            <a:r>
              <a:rPr lang="tr-TR" dirty="0" smtClean="0"/>
              <a:t> </a:t>
            </a:r>
            <a:r>
              <a:rPr lang="tr-TR" dirty="0" err="1" smtClean="0"/>
              <a:t>Cycle</a:t>
            </a:r>
            <a:r>
              <a:rPr lang="tr-TR" dirty="0" smtClean="0"/>
              <a:t> </a:t>
            </a:r>
            <a:r>
              <a:rPr lang="tr-TR" dirty="0" err="1" smtClean="0"/>
              <a:t>planing</a:t>
            </a:r>
            <a:endParaRPr lang="tr-TR" dirty="0" smtClean="0"/>
          </a:p>
          <a:p>
            <a:pPr lvl="1"/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792" y="4357503"/>
            <a:ext cx="3122511" cy="250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260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54060" y="103000"/>
            <a:ext cx="8911687" cy="467271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ARM kullanan firmalar ve işlemciler</a:t>
            </a:r>
            <a:endParaRPr lang="tr-TR" dirty="0"/>
          </a:p>
        </p:txBody>
      </p:sp>
      <p:sp>
        <p:nvSpPr>
          <p:cNvPr id="4" name="İçerik Yer Tutucusu 2"/>
          <p:cNvSpPr>
            <a:spLocks noGrp="1"/>
          </p:cNvSpPr>
          <p:nvPr>
            <p:ph idx="1"/>
          </p:nvPr>
        </p:nvSpPr>
        <p:spPr>
          <a:xfrm>
            <a:off x="1556824" y="816078"/>
            <a:ext cx="4952132" cy="4090219"/>
          </a:xfrm>
        </p:spPr>
        <p:txBody>
          <a:bodyPr>
            <a:normAutofit/>
          </a:bodyPr>
          <a:lstStyle/>
          <a:p>
            <a:r>
              <a:rPr lang="tr-TR" b="1" dirty="0" smtClean="0"/>
              <a:t>Apple</a:t>
            </a:r>
          </a:p>
          <a:p>
            <a:r>
              <a:rPr lang="tr-TR" b="1" dirty="0" err="1" smtClean="0"/>
              <a:t>Oracle</a:t>
            </a:r>
            <a:endParaRPr lang="tr-TR" b="1" dirty="0" smtClean="0"/>
          </a:p>
          <a:p>
            <a:r>
              <a:rPr lang="tr-TR" b="1" dirty="0" err="1" smtClean="0"/>
              <a:t>Infineon</a:t>
            </a:r>
            <a:r>
              <a:rPr lang="tr-TR" b="1" dirty="0" smtClean="0"/>
              <a:t> </a:t>
            </a:r>
            <a:r>
              <a:rPr lang="tr-TR" b="1" dirty="0"/>
              <a:t>Technologies AG</a:t>
            </a:r>
          </a:p>
          <a:p>
            <a:r>
              <a:rPr lang="tr-TR" b="1" dirty="0" err="1"/>
              <a:t>Microchip</a:t>
            </a:r>
            <a:r>
              <a:rPr lang="tr-TR" b="1" dirty="0"/>
              <a:t> </a:t>
            </a:r>
            <a:r>
              <a:rPr lang="tr-TR" b="1" dirty="0" err="1"/>
              <a:t>Technology</a:t>
            </a:r>
            <a:r>
              <a:rPr lang="tr-TR" b="1" dirty="0"/>
              <a:t> </a:t>
            </a:r>
            <a:r>
              <a:rPr lang="tr-TR" b="1" dirty="0" err="1"/>
              <a:t>Inc</a:t>
            </a:r>
            <a:r>
              <a:rPr lang="tr-TR" b="1" dirty="0"/>
              <a:t>.</a:t>
            </a:r>
          </a:p>
          <a:p>
            <a:r>
              <a:rPr lang="tr-TR" b="1" dirty="0"/>
              <a:t>NXP </a:t>
            </a:r>
            <a:r>
              <a:rPr lang="tr-TR" b="1" dirty="0" err="1"/>
              <a:t>Semiconductor</a:t>
            </a:r>
            <a:endParaRPr lang="tr-TR" b="1" dirty="0"/>
          </a:p>
          <a:p>
            <a:r>
              <a:rPr lang="tr-TR" b="1" dirty="0" err="1"/>
              <a:t>Renesas</a:t>
            </a:r>
            <a:r>
              <a:rPr lang="tr-TR" b="1" dirty="0"/>
              <a:t> </a:t>
            </a:r>
            <a:r>
              <a:rPr lang="tr-TR" b="1" dirty="0" err="1"/>
              <a:t>Electronics</a:t>
            </a:r>
            <a:r>
              <a:rPr lang="tr-TR" b="1" dirty="0"/>
              <a:t> Corporation</a:t>
            </a:r>
          </a:p>
          <a:p>
            <a:r>
              <a:rPr lang="tr-TR" b="1" dirty="0" err="1"/>
              <a:t>STMicroelectronics</a:t>
            </a:r>
            <a:r>
              <a:rPr lang="tr-TR" b="1" dirty="0"/>
              <a:t> (STM)</a:t>
            </a:r>
          </a:p>
          <a:p>
            <a:r>
              <a:rPr lang="tr-TR" b="1" dirty="0"/>
              <a:t>Texas Instruments </a:t>
            </a:r>
            <a:r>
              <a:rPr lang="tr-TR" b="1" dirty="0" err="1"/>
              <a:t>Incorporated</a:t>
            </a:r>
            <a:r>
              <a:rPr lang="tr-TR" b="1" dirty="0"/>
              <a:t> (TI)</a:t>
            </a:r>
          </a:p>
          <a:p>
            <a:r>
              <a:rPr lang="tr-TR" b="1" dirty="0" err="1"/>
              <a:t>Espressif</a:t>
            </a:r>
            <a:r>
              <a:rPr lang="tr-TR" b="1" dirty="0"/>
              <a:t> </a:t>
            </a:r>
            <a:r>
              <a:rPr lang="tr-TR" b="1" dirty="0" err="1" smtClean="0"/>
              <a:t>Systems</a:t>
            </a:r>
            <a:endParaRPr lang="tr-TR" b="1" dirty="0" smtClean="0"/>
          </a:p>
          <a:p>
            <a:r>
              <a:rPr lang="tr-TR" b="1" dirty="0" smtClean="0"/>
              <a:t>…</a:t>
            </a:r>
            <a:endParaRPr lang="tr-TR" b="1" dirty="0"/>
          </a:p>
          <a:p>
            <a:endParaRPr lang="tr-TR" dirty="0" smtClean="0"/>
          </a:p>
          <a:p>
            <a:pPr lvl="1"/>
            <a:endParaRPr lang="tr-TR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903" y="729440"/>
            <a:ext cx="6035882" cy="382289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96" y="5152104"/>
            <a:ext cx="2847975" cy="16002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778" y="4991100"/>
            <a:ext cx="2505075" cy="1819275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822" y="5020597"/>
            <a:ext cx="2857500" cy="160020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1471" y="4963447"/>
            <a:ext cx="254431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38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75919" y="132498"/>
            <a:ext cx="4820598" cy="46727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ARM mimari profilleri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38" y="698090"/>
            <a:ext cx="11374814" cy="5771535"/>
          </a:xfrm>
        </p:spPr>
      </p:pic>
    </p:spTree>
    <p:extLst>
      <p:ext uri="{BB962C8B-B14F-4D97-AF65-F5344CB8AC3E}">
        <p14:creationId xmlns:p14="http://schemas.microsoft.com/office/powerpoint/2010/main" val="1945864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60" y="196369"/>
            <a:ext cx="11227369" cy="658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71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72" y="95788"/>
            <a:ext cx="10392696" cy="67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29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6" y="218767"/>
            <a:ext cx="11326761" cy="614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843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Bu Hafta Ne Göreceğiz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5964" y="1676399"/>
            <a:ext cx="8915400" cy="4200293"/>
          </a:xfrm>
        </p:spPr>
        <p:txBody>
          <a:bodyPr>
            <a:normAutofit fontScale="92500"/>
          </a:bodyPr>
          <a:lstStyle/>
          <a:p>
            <a:r>
              <a:rPr lang="tr-TR" sz="2800" dirty="0" smtClean="0"/>
              <a:t>Dersin amacı</a:t>
            </a:r>
          </a:p>
          <a:p>
            <a:r>
              <a:rPr lang="tr-TR" sz="2800" dirty="0" smtClean="0"/>
              <a:t>Sayısal Bilgisayarlar</a:t>
            </a:r>
          </a:p>
          <a:p>
            <a:r>
              <a:rPr lang="tr-TR" sz="2800" dirty="0" smtClean="0"/>
              <a:t>İşlemci Mimarisi ve Organizasyonu</a:t>
            </a:r>
          </a:p>
          <a:p>
            <a:r>
              <a:rPr lang="tr-TR" sz="2800" dirty="0" smtClean="0"/>
              <a:t>Mikroişlemciler ve </a:t>
            </a:r>
            <a:r>
              <a:rPr lang="tr-TR" sz="2800" dirty="0"/>
              <a:t>Önemli </a:t>
            </a:r>
            <a:r>
              <a:rPr lang="tr-TR" sz="2800" dirty="0" smtClean="0"/>
              <a:t>Bileşenler</a:t>
            </a:r>
            <a:endParaRPr lang="tr-TR" sz="2800" dirty="0"/>
          </a:p>
          <a:p>
            <a:r>
              <a:rPr lang="tr-TR" sz="2800" dirty="0" smtClean="0"/>
              <a:t>Mikroişlemci ve </a:t>
            </a:r>
            <a:r>
              <a:rPr lang="tr-TR" sz="2800" dirty="0" err="1" smtClean="0"/>
              <a:t>Mikrokontrolör</a:t>
            </a:r>
            <a:r>
              <a:rPr lang="tr-TR" sz="2800" dirty="0" smtClean="0"/>
              <a:t> arasındaki farklar</a:t>
            </a:r>
          </a:p>
          <a:p>
            <a:r>
              <a:rPr lang="tr-TR" sz="2800" dirty="0" smtClean="0"/>
              <a:t>İşlemci teknolojileri ve yaygın işlemciler</a:t>
            </a:r>
          </a:p>
          <a:p>
            <a:r>
              <a:rPr lang="tr-TR" sz="2800" dirty="0" smtClean="0"/>
              <a:t>Neden ARM ve kısa bir giriş</a:t>
            </a:r>
          </a:p>
          <a:p>
            <a:r>
              <a:rPr lang="tr-TR" sz="2800" dirty="0" smtClean="0"/>
              <a:t>Bazı bilinmesi gereken teknik konuların hatırlanması</a:t>
            </a:r>
          </a:p>
        </p:txBody>
      </p:sp>
    </p:spTree>
    <p:extLst>
      <p:ext uri="{BB962C8B-B14F-4D97-AF65-F5344CB8AC3E}">
        <p14:creationId xmlns:p14="http://schemas.microsoft.com/office/powerpoint/2010/main" val="177266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o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911059"/>
              </p:ext>
            </p:extLst>
          </p:nvPr>
        </p:nvGraphicFramePr>
        <p:xfrm>
          <a:off x="1556835" y="267001"/>
          <a:ext cx="10104222" cy="63332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16675">
                  <a:extLst>
                    <a:ext uri="{9D8B030D-6E8A-4147-A177-3AD203B41FA5}">
                      <a16:colId xmlns:a16="http://schemas.microsoft.com/office/drawing/2014/main" val="3980152171"/>
                    </a:ext>
                  </a:extLst>
                </a:gridCol>
                <a:gridCol w="2332672">
                  <a:extLst>
                    <a:ext uri="{9D8B030D-6E8A-4147-A177-3AD203B41FA5}">
                      <a16:colId xmlns:a16="http://schemas.microsoft.com/office/drawing/2014/main" val="3107522695"/>
                    </a:ext>
                  </a:extLst>
                </a:gridCol>
                <a:gridCol w="2997582">
                  <a:extLst>
                    <a:ext uri="{9D8B030D-6E8A-4147-A177-3AD203B41FA5}">
                      <a16:colId xmlns:a16="http://schemas.microsoft.com/office/drawing/2014/main" val="2911528601"/>
                    </a:ext>
                  </a:extLst>
                </a:gridCol>
                <a:gridCol w="1202544">
                  <a:extLst>
                    <a:ext uri="{9D8B030D-6E8A-4147-A177-3AD203B41FA5}">
                      <a16:colId xmlns:a16="http://schemas.microsoft.com/office/drawing/2014/main" val="1779989551"/>
                    </a:ext>
                  </a:extLst>
                </a:gridCol>
                <a:gridCol w="1554749">
                  <a:extLst>
                    <a:ext uri="{9D8B030D-6E8A-4147-A177-3AD203B41FA5}">
                      <a16:colId xmlns:a16="http://schemas.microsoft.com/office/drawing/2014/main" val="2524955742"/>
                    </a:ext>
                  </a:extLst>
                </a:gridCol>
              </a:tblGrid>
              <a:tr h="31326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Ürün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Mimari (ISA)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smtClean="0">
                          <a:effectLst/>
                        </a:rPr>
                        <a:t>Bazı İşlemciler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Özellik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>
                          <a:effectLst/>
                        </a:rPr>
                        <a:t>Yıl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0930020"/>
                  </a:ext>
                </a:extLst>
              </a:tr>
              <a:tr h="64373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ARM1 - … ARM11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ARMv1 … Armv6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ARM600,ARM1156 </a:t>
                      </a:r>
                      <a:r>
                        <a:rPr lang="tr-TR" sz="1800" dirty="0" smtClean="0">
                          <a:effectLst/>
                        </a:rPr>
                        <a:t> vb</a:t>
                      </a:r>
                      <a:r>
                        <a:rPr lang="tr-TR" sz="1800" dirty="0">
                          <a:effectLst/>
                        </a:rPr>
                        <a:t>.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 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1985-2005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96371733"/>
                  </a:ext>
                </a:extLst>
              </a:tr>
              <a:tr h="313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SecurCore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ARMv6-ARMv7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SC100 – SC300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 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1998-2005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88225981"/>
                  </a:ext>
                </a:extLst>
              </a:tr>
              <a:tr h="313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Cortex-M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ARMv7-M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Cortex-M3- M4 – M7 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MCU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2003-2014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89910410"/>
                  </a:ext>
                </a:extLst>
              </a:tr>
              <a:tr h="313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Cortex-M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ARMv8-M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err="1">
                          <a:effectLst/>
                        </a:rPr>
                        <a:t>Cortex</a:t>
                      </a:r>
                      <a:r>
                        <a:rPr lang="tr-TR" sz="1800" dirty="0">
                          <a:effectLst/>
                        </a:rPr>
                        <a:t> –M23-M33-M85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MCU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2016-2022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2727784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Cortex-R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ARMv7-R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Cortex-R5 – R7 –R8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Real-time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2011-2016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0981754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Cortex-R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ARMv8-R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Cortex-R82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Real-time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2020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268316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Cortex-A (32bit)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ARMv7-A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Cortex-A5-A7-A8-A12-A17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MPU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2009-2014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7556456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Cortex-A (64bit)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ARMv8-A </a:t>
                      </a:r>
                      <a:r>
                        <a:rPr lang="tr-TR" sz="1600" dirty="0">
                          <a:effectLst/>
                        </a:rPr>
                        <a:t>(AArch64)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Cortex-A34-A55-A65-A76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smtClean="0">
                          <a:effectLst/>
                        </a:rPr>
                        <a:t>MPU-Mobil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2016-2018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06067392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Cortex-A (64bit)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ARMv9-A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Cortex-A510-A710-A715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smtClean="0">
                          <a:effectLst/>
                        </a:rPr>
                        <a:t>MPU-Mobil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2021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34358"/>
                  </a:ext>
                </a:extLst>
              </a:tr>
              <a:tr h="31350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>
                          <a:effectLst/>
                        </a:rPr>
                        <a:t>Cortex-X</a:t>
                      </a:r>
                      <a:endParaRPr lang="tr-TR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ARMv8 – ARMv9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Cortex-X1-X2-X3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smtClean="0">
                          <a:effectLst/>
                        </a:rPr>
                        <a:t>MPU-Mobil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2020-2022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13593199"/>
                  </a:ext>
                </a:extLst>
              </a:tr>
              <a:tr h="64396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600" dirty="0" err="1">
                          <a:effectLst/>
                        </a:rPr>
                        <a:t>Neoverse</a:t>
                      </a:r>
                      <a:endParaRPr lang="tr-TR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>
                          <a:effectLst/>
                        </a:rPr>
                        <a:t>ARMv8.2 –ARMv9</a:t>
                      </a:r>
                      <a:endParaRPr lang="tr-T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err="1">
                          <a:effectLst/>
                        </a:rPr>
                        <a:t>Neoverse</a:t>
                      </a:r>
                      <a:r>
                        <a:rPr lang="tr-TR" sz="1800" dirty="0">
                          <a:effectLst/>
                        </a:rPr>
                        <a:t> </a:t>
                      </a:r>
                      <a:r>
                        <a:rPr lang="tr-TR" sz="1800" dirty="0" smtClean="0">
                          <a:effectLst/>
                        </a:rPr>
                        <a:t>V2- E2 </a:t>
                      </a:r>
                      <a:r>
                        <a:rPr lang="tr-TR" sz="1800" dirty="0">
                          <a:effectLst/>
                        </a:rPr>
                        <a:t>– Neoverse-N2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 smtClean="0">
                          <a:effectLst/>
                        </a:rPr>
                        <a:t>MPU-Server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tr-TR" sz="1800" dirty="0">
                          <a:effectLst/>
                        </a:rPr>
                        <a:t>2021-2022</a:t>
                      </a:r>
                      <a:endParaRPr lang="tr-T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288068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221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950939" y="1666328"/>
            <a:ext cx="2775488" cy="3003993"/>
          </a:xfrm>
        </p:spPr>
        <p:txBody>
          <a:bodyPr/>
          <a:lstStyle/>
          <a:p>
            <a:r>
              <a:rPr lang="tr-TR" dirty="0" smtClean="0"/>
              <a:t>ARM </a:t>
            </a:r>
            <a:r>
              <a:rPr lang="tr-TR" dirty="0" err="1" smtClean="0"/>
              <a:t>Core</a:t>
            </a:r>
            <a:r>
              <a:rPr lang="tr-TR" dirty="0" smtClean="0"/>
              <a:t> ve ARM temelli MCU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27" y="157316"/>
            <a:ext cx="6813754" cy="6400801"/>
          </a:xfrm>
        </p:spPr>
      </p:pic>
    </p:spTree>
    <p:extLst>
      <p:ext uri="{BB962C8B-B14F-4D97-AF65-F5344CB8AC3E}">
        <p14:creationId xmlns:p14="http://schemas.microsoft.com/office/powerpoint/2010/main" val="2835399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endParaRPr lang="tr-TR" dirty="0" smtClean="0"/>
          </a:p>
          <a:p>
            <a:endParaRPr lang="tr-TR" dirty="0"/>
          </a:p>
          <a:p>
            <a:r>
              <a:rPr lang="tr-TR" dirty="0" smtClean="0"/>
              <a:t>Ders Sonu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06388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Dersin Amacı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685963" y="1880839"/>
            <a:ext cx="8915400" cy="4006222"/>
          </a:xfrm>
        </p:spPr>
        <p:txBody>
          <a:bodyPr/>
          <a:lstStyle/>
          <a:p>
            <a:r>
              <a:rPr lang="tr-TR" dirty="0" smtClean="0"/>
              <a:t>Mikroişlemci ve </a:t>
            </a:r>
            <a:r>
              <a:rPr lang="tr-TR" dirty="0" err="1" smtClean="0"/>
              <a:t>mikrokontrölör</a:t>
            </a:r>
            <a:r>
              <a:rPr lang="tr-TR" dirty="0" smtClean="0"/>
              <a:t> dünyasını tanımak</a:t>
            </a:r>
          </a:p>
          <a:p>
            <a:r>
              <a:rPr lang="tr-TR" dirty="0" smtClean="0"/>
              <a:t>İşlem, hafıza, port ve diğer temel birimleri tanımak </a:t>
            </a:r>
          </a:p>
          <a:p>
            <a:r>
              <a:rPr lang="tr-TR" dirty="0" smtClean="0"/>
              <a:t>Donanımsal düzeyde programlamayı anlamak</a:t>
            </a:r>
          </a:p>
          <a:p>
            <a:r>
              <a:rPr lang="tr-TR" dirty="0" smtClean="0"/>
              <a:t>Çevre birimlerle etkileşimi ve iletişimi anlamak</a:t>
            </a:r>
          </a:p>
          <a:p>
            <a:r>
              <a:rPr lang="tr-TR" dirty="0" smtClean="0"/>
              <a:t>Haberleşme protokollerini anlamak</a:t>
            </a:r>
          </a:p>
          <a:p>
            <a:r>
              <a:rPr lang="tr-TR" dirty="0" smtClean="0"/>
              <a:t>Kesme işlevinin ve sürecinin anlaşılması</a:t>
            </a:r>
          </a:p>
          <a:p>
            <a:r>
              <a:rPr lang="tr-TR" dirty="0" smtClean="0"/>
              <a:t>Zamanlayıcı işlemleri</a:t>
            </a:r>
          </a:p>
          <a:p>
            <a:r>
              <a:rPr lang="tr-TR" dirty="0" smtClean="0"/>
              <a:t>OS ve donanım ilişkisinin anlaşılması</a:t>
            </a:r>
          </a:p>
          <a:p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654" y="2869107"/>
            <a:ext cx="4481371" cy="335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5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120964" y="133457"/>
            <a:ext cx="8911687" cy="569070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117250" y="1520282"/>
            <a:ext cx="5283539" cy="3943815"/>
          </a:xfrm>
        </p:spPr>
        <p:txBody>
          <a:bodyPr/>
          <a:lstStyle/>
          <a:p>
            <a:pPr algn="just"/>
            <a:r>
              <a:rPr lang="tr-TR" dirty="0" smtClean="0"/>
              <a:t>Yüksek hesaplama hızı ve kapasitesine sahip ve sayısal elektronik prensiplerine göre çalışan bileşenlerden oluşan aygıtlardır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Farklı görevlere sahip bileşenler sayısal haberleşme teknikleri veya protokolleri ile birbirleri ile etkileşime geçerler</a:t>
            </a:r>
          </a:p>
          <a:p>
            <a:pPr algn="just"/>
            <a:endParaRPr lang="tr-TR" dirty="0"/>
          </a:p>
          <a:p>
            <a:pPr algn="just"/>
            <a:r>
              <a:rPr lang="tr-TR" dirty="0" smtClean="0"/>
              <a:t>Günümüz sayısal bilgisayarları, yazılım ve donanım olmak üzere iki fonksiyonel yapıyı birlikte kullanır 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790" y="1399592"/>
            <a:ext cx="5341444" cy="4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7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013225" y="222666"/>
            <a:ext cx="7822314" cy="613675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Bilgisayarların Temel Parçaları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471" y="1119187"/>
            <a:ext cx="8219068" cy="49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18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492564" y="646413"/>
            <a:ext cx="8911687" cy="502163"/>
          </a:xfrm>
        </p:spPr>
        <p:txBody>
          <a:bodyPr>
            <a:normAutofit fontScale="90000"/>
          </a:bodyPr>
          <a:lstStyle/>
          <a:p>
            <a:r>
              <a:rPr lang="tr-TR" dirty="0" smtClean="0"/>
              <a:t>Sayısal Bilgisayarların Fonksiyonları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2031651" y="1654098"/>
            <a:ext cx="8915400" cy="3777622"/>
          </a:xfrm>
        </p:spPr>
        <p:txBody>
          <a:bodyPr/>
          <a:lstStyle/>
          <a:p>
            <a:r>
              <a:rPr lang="tr-TR" b="1" dirty="0" smtClean="0"/>
              <a:t>Veri işleme </a:t>
            </a:r>
            <a:r>
              <a:rPr lang="tr-TR" dirty="0" smtClean="0"/>
              <a:t>: Alınan komutların gerekli alt birimleri aktif etmesi ile  ilgili girdi (</a:t>
            </a:r>
            <a:r>
              <a:rPr lang="tr-TR" dirty="0" err="1" smtClean="0"/>
              <a:t>input</a:t>
            </a:r>
            <a:r>
              <a:rPr lang="tr-TR" dirty="0" smtClean="0"/>
              <a:t>)’</a:t>
            </a:r>
            <a:r>
              <a:rPr lang="tr-TR" dirty="0" err="1" smtClean="0"/>
              <a:t>yi</a:t>
            </a:r>
            <a:r>
              <a:rPr lang="tr-TR" dirty="0" smtClean="0"/>
              <a:t> hedeflenen çıktıya (</a:t>
            </a:r>
            <a:r>
              <a:rPr lang="tr-TR" dirty="0" err="1" smtClean="0"/>
              <a:t>output</a:t>
            </a:r>
            <a:r>
              <a:rPr lang="tr-TR" dirty="0" smtClean="0"/>
              <a:t>) dönüştürmesi</a:t>
            </a:r>
          </a:p>
          <a:p>
            <a:r>
              <a:rPr lang="tr-TR" b="1" dirty="0" smtClean="0"/>
              <a:t>Veri depolama</a:t>
            </a:r>
            <a:r>
              <a:rPr lang="tr-TR" dirty="0" smtClean="0"/>
              <a:t>: Kalıcı ve geçici depolama</a:t>
            </a:r>
          </a:p>
          <a:p>
            <a:r>
              <a:rPr lang="tr-TR" b="1" dirty="0" smtClean="0"/>
              <a:t>Veri taşıma:</a:t>
            </a:r>
          </a:p>
          <a:p>
            <a:pPr lvl="1"/>
            <a:r>
              <a:rPr lang="tr-TR" dirty="0" smtClean="0"/>
              <a:t>I/O ile ( doğrudan bağlantılı çevresel (</a:t>
            </a:r>
            <a:r>
              <a:rPr lang="tr-TR" dirty="0"/>
              <a:t>p</a:t>
            </a:r>
            <a:r>
              <a:rPr lang="en-US" dirty="0" err="1" smtClean="0"/>
              <a:t>eripheral</a:t>
            </a:r>
            <a:r>
              <a:rPr lang="tr-TR" dirty="0" smtClean="0"/>
              <a:t>) birimler ile)</a:t>
            </a:r>
          </a:p>
          <a:p>
            <a:pPr lvl="1"/>
            <a:r>
              <a:rPr lang="tr-TR" dirty="0" smtClean="0"/>
              <a:t>Veri İletişimi (</a:t>
            </a:r>
            <a:r>
              <a:rPr lang="tr-TR" dirty="0" err="1" smtClean="0"/>
              <a:t>remote</a:t>
            </a:r>
            <a:r>
              <a:rPr lang="tr-TR" dirty="0" smtClean="0"/>
              <a:t> (uzak) aygıtlar ile)</a:t>
            </a:r>
          </a:p>
          <a:p>
            <a:pPr lvl="1"/>
            <a:endParaRPr lang="tr-TR" dirty="0"/>
          </a:p>
          <a:p>
            <a:r>
              <a:rPr lang="tr-TR" b="1" dirty="0" smtClean="0"/>
              <a:t>Kontrol</a:t>
            </a:r>
            <a:r>
              <a:rPr lang="tr-TR" dirty="0" smtClean="0"/>
              <a:t>: Tüm bilgisayar donanım ve diğer kaynaklarının yönetimini gerçekleştirme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3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38147" y="178061"/>
            <a:ext cx="10649413" cy="412953"/>
          </a:xfrm>
        </p:spPr>
        <p:txBody>
          <a:bodyPr>
            <a:normAutofit fontScale="90000"/>
          </a:bodyPr>
          <a:lstStyle/>
          <a:p>
            <a:pPr algn="ctr"/>
            <a:r>
              <a:rPr lang="tr-TR" dirty="0" smtClean="0"/>
              <a:t>Bilgisayar Mimarisi (Architecture) ve Organizasyonu (</a:t>
            </a:r>
            <a:r>
              <a:rPr lang="en-US" dirty="0" smtClean="0"/>
              <a:t>Organization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969913" y="1319561"/>
            <a:ext cx="9385880" cy="2059259"/>
          </a:xfrm>
        </p:spPr>
        <p:txBody>
          <a:bodyPr/>
          <a:lstStyle/>
          <a:p>
            <a:pPr algn="just"/>
            <a:r>
              <a:rPr lang="tr-TR" b="1" dirty="0" smtClean="0"/>
              <a:t>Mimari</a:t>
            </a:r>
            <a:r>
              <a:rPr lang="tr-TR" dirty="0" smtClean="0"/>
              <a:t>: Bilgisayarın programcıya bakan yüzüdür. Bilgisayar birimlerinin çalışmasını sağlayan komutları ve onların yapılarını tanımlar. Genellikle Komut Seti Mimarisi (</a:t>
            </a:r>
            <a:r>
              <a:rPr lang="tr-TR" dirty="0" err="1" smtClean="0"/>
              <a:t>Instruction</a:t>
            </a:r>
            <a:r>
              <a:rPr lang="tr-TR" dirty="0" smtClean="0"/>
              <a:t> Set Architecture-ISA) olarak da bilinir</a:t>
            </a:r>
          </a:p>
          <a:p>
            <a:pPr algn="just"/>
            <a:endParaRPr lang="tr-TR" dirty="0"/>
          </a:p>
          <a:p>
            <a:pPr algn="just"/>
            <a:r>
              <a:rPr lang="tr-TR" b="1" dirty="0" smtClean="0"/>
              <a:t>Organizasyon</a:t>
            </a:r>
            <a:r>
              <a:rPr lang="tr-TR" dirty="0" smtClean="0"/>
              <a:t>:  Bilgisayarın operasyonel birimlerini ve birbirleri ile etkileşimlerini tanımlar. I/O fonksiyonları, hafıza kaç bit, vb.</a:t>
            </a:r>
          </a:p>
          <a:p>
            <a:pPr marL="0" indent="0" algn="just">
              <a:buNone/>
            </a:pP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220" y="3520068"/>
            <a:ext cx="5143965" cy="293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48" y="407471"/>
            <a:ext cx="4938826" cy="5804350"/>
          </a:xfr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931" y="577697"/>
            <a:ext cx="5494196" cy="546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uman">
  <a:themeElements>
    <a:clrScheme name="Duman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Duman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uman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611</TotalTime>
  <Words>1129</Words>
  <Application>Microsoft Office PowerPoint</Application>
  <PresentationFormat>Geniş ekran</PresentationFormat>
  <Paragraphs>195</Paragraphs>
  <Slides>32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38" baseType="lpstr">
      <vt:lpstr>Arial</vt:lpstr>
      <vt:lpstr>Calibri</vt:lpstr>
      <vt:lpstr>Century Gothic</vt:lpstr>
      <vt:lpstr>Times New Roman</vt:lpstr>
      <vt:lpstr>Wingdings 3</vt:lpstr>
      <vt:lpstr>Duman</vt:lpstr>
      <vt:lpstr>Genel Bilgiler -Giriş</vt:lpstr>
      <vt:lpstr>Kaynaklar</vt:lpstr>
      <vt:lpstr>Bu Hafta Ne Göreceğiz</vt:lpstr>
      <vt:lpstr>Dersin Amacı</vt:lpstr>
      <vt:lpstr>Sayısal Bilgisayarlar</vt:lpstr>
      <vt:lpstr>Sayısal Bilgisayarların Temel Parçaları</vt:lpstr>
      <vt:lpstr>Sayısal Bilgisayarların Fonksiyonları</vt:lpstr>
      <vt:lpstr>Bilgisayar Mimarisi (Architecture) ve Organizasyonu (Organization)</vt:lpstr>
      <vt:lpstr>PowerPoint Sunusu</vt:lpstr>
      <vt:lpstr>İşlemci (Processor), Mikroişlemci (Microprocessor), Merkezi İşlem Birimi (Central Processing Unit-CPU) ve SoC</vt:lpstr>
      <vt:lpstr>PowerPoint Sunusu</vt:lpstr>
      <vt:lpstr>Peki ya GPU – APU –TPU-NPU ?</vt:lpstr>
      <vt:lpstr>Mikroişlemciler ve diğer bilgisayar birimleri</vt:lpstr>
      <vt:lpstr>İyi Bilinen MPU’lar ve SoC işlemciler</vt:lpstr>
      <vt:lpstr>İyi bilinen bazı MPU ve SoC’ler</vt:lpstr>
      <vt:lpstr>İyi Bilinen MPU ve SoC işlemci Üreticileri</vt:lpstr>
      <vt:lpstr>MPU kullanan aygıtları ve bazı ek donanımları hatırlayalım</vt:lpstr>
      <vt:lpstr>Şimdi Gelelim Mikrokontrolörlere (MCU)</vt:lpstr>
      <vt:lpstr>MCU’lar</vt:lpstr>
      <vt:lpstr>İyi Bilinen MCU’lar</vt:lpstr>
      <vt:lpstr>MCU’lar neden önemli</vt:lpstr>
      <vt:lpstr>Bazı Lider MCU Üreticileri</vt:lpstr>
      <vt:lpstr>MPU ve MCU arasındaki farklar</vt:lpstr>
      <vt:lpstr>Nedir bu ARM olayı ve Niçin?</vt:lpstr>
      <vt:lpstr>ARM kullanan firmalar ve işlemciler</vt:lpstr>
      <vt:lpstr>ARM mimari profilleri</vt:lpstr>
      <vt:lpstr>PowerPoint Sunusu</vt:lpstr>
      <vt:lpstr>PowerPoint Sunusu</vt:lpstr>
      <vt:lpstr>PowerPoint Sunusu</vt:lpstr>
      <vt:lpstr>PowerPoint Sunusu</vt:lpstr>
      <vt:lpstr>ARM Core ve ARM temelli MCU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Mikroişlemciler</dc:title>
  <dc:creator>gungor.yildirim@outlook.com</dc:creator>
  <cp:lastModifiedBy>AsusSY</cp:lastModifiedBy>
  <cp:revision>82</cp:revision>
  <dcterms:created xsi:type="dcterms:W3CDTF">2022-09-26T10:58:22Z</dcterms:created>
  <dcterms:modified xsi:type="dcterms:W3CDTF">2022-10-10T20:02:07Z</dcterms:modified>
</cp:coreProperties>
</file>